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0" r:id="rId4"/>
    <p:sldId id="267" r:id="rId5"/>
    <p:sldId id="262" r:id="rId6"/>
    <p:sldId id="257" r:id="rId7"/>
    <p:sldId id="259" r:id="rId8"/>
    <p:sldId id="261" r:id="rId9"/>
    <p:sldId id="258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58" autoAdjust="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A9C8-C285-4151-9A2F-084377ED59B1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25E-40CF-4F76-85F8-3C6951444C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A9C8-C285-4151-9A2F-084377ED59B1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25E-40CF-4F76-85F8-3C6951444C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A9C8-C285-4151-9A2F-084377ED59B1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25E-40CF-4F76-85F8-3C6951444C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A9C8-C285-4151-9A2F-084377ED59B1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25E-40CF-4F76-85F8-3C6951444C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A9C8-C285-4151-9A2F-084377ED59B1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25E-40CF-4F76-85F8-3C6951444C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A9C8-C285-4151-9A2F-084377ED59B1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25E-40CF-4F76-85F8-3C6951444C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A9C8-C285-4151-9A2F-084377ED59B1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25E-40CF-4F76-85F8-3C6951444C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A9C8-C285-4151-9A2F-084377ED59B1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25E-40CF-4F76-85F8-3C6951444C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A9C8-C285-4151-9A2F-084377ED59B1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25E-40CF-4F76-85F8-3C6951444C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A9C8-C285-4151-9A2F-084377ED59B1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25E-40CF-4F76-85F8-3C6951444C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A9C8-C285-4151-9A2F-084377ED59B1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525E-40CF-4F76-85F8-3C6951444C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1A9C8-C285-4151-9A2F-084377ED59B1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8525E-40CF-4F76-85F8-3C6951444C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pol4.ru/img/picture/May/26/3c6fb67527714b995b2c07450b05740b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0127"/>
          </a:xfrm>
          <a:prstGeom prst="rect">
            <a:avLst/>
          </a:prstGeom>
          <a:noFill/>
        </p:spPr>
      </p:pic>
      <p:pic>
        <p:nvPicPr>
          <p:cNvPr id="1030" name="Picture 6" descr="http://www.mbdou115.ru/wp-content/uploads/2015/04/fgos_20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973381" cy="22322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59632" y="2636912"/>
            <a:ext cx="6968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Родителям о ФГОС ДО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pol4.ru/img/picture/May/26/3c6fb67527714b995b2c07450b05740b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01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871296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600" dirty="0">
                <a:solidFill>
                  <a:srgbClr val="C00000"/>
                </a:solidFill>
                <a:latin typeface="Arial Black" pitchFamily="34" charset="0"/>
              </a:rPr>
              <a:t>Стандарт в ДО</a:t>
            </a:r>
            <a:r>
              <a:rPr lang="ru-RU" sz="1600" dirty="0">
                <a:latin typeface="Arial Black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– это стандарт разнообразия детства. Детство – бесценный период жизни, и ребенок должен его счастливо прожить. В последнее же время сложились такие условия, что мы не ценим детей, а постоянно их оцениваем, вследствие чего у детей наблюдается перегруженность знаниями (невротизация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).</a:t>
            </a:r>
          </a:p>
          <a:p>
            <a:pPr indent="457200"/>
            <a:r>
              <a:rPr lang="ru-RU" sz="1600" dirty="0">
                <a:solidFill>
                  <a:srgbClr val="C00000"/>
                </a:solidFill>
                <a:latin typeface="Arial Black" pitchFamily="34" charset="0"/>
              </a:rPr>
              <a:t>АЛЕКСАНДР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АСМОЛОВ (директор Федерального института развития образования) : «Мы должны не научить, а дать полноценно прожить в игре различные ситуации. Ребенок должен захотеть поиграть, а взрослый поддержать это желание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».</a:t>
            </a:r>
          </a:p>
          <a:p>
            <a:pPr indent="457200"/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В Стандарте часто повторяется целевая установка — поощрение инициативы самостоятельности ребенка. Раньше делали упор на то, что взрослый — главный, направляющий. Теперь он — посредник, который поддерживает активную инициативу ребенка. Проживание детства в дошкольном возрасте возможно только в ИГРЕ. Она необходима для развития полноценного ребенка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pPr indent="457200"/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Школа всегда хотела получить «удобного» ребенка: послушного, дисциплинированного, умеющего писать и считать. СТАНДАРТ же говорит, что отныне «НЕ РЕБЕНОК ДОЛЖЕН ГОТОВИТЬСЯ К ШКОЛЕ, А ШКОЛА ДОЛЖНА ПОДГОТОВИТЬСЯ К РЕБЕНКУ! »</a:t>
            </a:r>
          </a:p>
          <a:p>
            <a:pPr indent="457200"/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Именно это подтверждает, что дошкольное детство, наконец-то, стало приоритетным на этапах образования (повышение социального статуса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).</a:t>
            </a:r>
            <a:endParaRPr lang="ru-RU" sz="1600" dirty="0">
              <a:latin typeface="Arial Black" pitchFamily="34" charset="0"/>
            </a:endParaRPr>
          </a:p>
          <a:p>
            <a:pPr indent="4572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esnat.ru/nuda/byulletene-rajonnogo-mo-uchitelej-nachalenih-klassov/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353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119675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4"/>
                </a:solidFill>
                <a:latin typeface="Arial Black" pitchFamily="34" charset="0"/>
              </a:rPr>
              <a:t>ФЕДЕРАЛЬНЫЙ ЗАКОН</a:t>
            </a:r>
            <a:br>
              <a:rPr lang="ru-RU" sz="1200" dirty="0" smtClean="0">
                <a:solidFill>
                  <a:schemeClr val="accent4"/>
                </a:solidFill>
                <a:latin typeface="Arial Black" pitchFamily="34" charset="0"/>
              </a:rPr>
            </a:br>
            <a:r>
              <a:rPr lang="ru-RU" sz="1200" dirty="0" smtClean="0">
                <a:solidFill>
                  <a:schemeClr val="accent4"/>
                </a:solidFill>
                <a:latin typeface="Arial Black" pitchFamily="34" charset="0"/>
              </a:rPr>
              <a:t>«Об образовании в Российской Федерации»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00808"/>
            <a:ext cx="2040178" cy="72008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Общее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образование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2369" y="2852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2636912"/>
            <a:ext cx="235800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76256" y="1700808"/>
            <a:ext cx="1915717" cy="72008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normAutofit fontScale="77500" lnSpcReduction="20000"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Профессио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нальное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обучение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4008" y="1700808"/>
            <a:ext cx="1965923" cy="72008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>
            <a:normAutofit fontScale="77500" lnSpcReduction="20000"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Дополни-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тельное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образование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83768" y="1700808"/>
            <a:ext cx="1965923" cy="72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77500" lnSpcReduction="20000"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atin typeface="Arial" pitchFamily="34" charset="0"/>
                <a:cs typeface="Arial" pitchFamily="34" charset="0"/>
              </a:rPr>
              <a:t>Профессио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atin typeface="Arial" pitchFamily="34" charset="0"/>
                <a:cs typeface="Arial" pitchFamily="34" charset="0"/>
              </a:rPr>
              <a:t>нальное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образование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323528" y="2636912"/>
            <a:ext cx="1951475" cy="5908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Дошкольное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(ДО)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323528" y="3501008"/>
            <a:ext cx="1945415" cy="5908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2) Начальное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b="1" dirty="0">
                <a:latin typeface="Arial" pitchFamily="34" charset="0"/>
                <a:cs typeface="Arial" pitchFamily="34" charset="0"/>
              </a:rPr>
              <a:t>    общее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323528" y="4293096"/>
            <a:ext cx="1945414" cy="5908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3) Основное 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b="1" dirty="0">
                <a:latin typeface="Arial" pitchFamily="34" charset="0"/>
                <a:cs typeface="Arial" pitchFamily="34" charset="0"/>
              </a:rPr>
              <a:t>    общее 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323528" y="5157192"/>
            <a:ext cx="1951475" cy="5908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4) Среднее 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b="1" dirty="0">
                <a:latin typeface="Arial" pitchFamily="34" charset="0"/>
                <a:cs typeface="Arial" pitchFamily="34" charset="0"/>
              </a:rPr>
              <a:t>     общее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2483768" y="2636912"/>
            <a:ext cx="194376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rmAutofit fontScale="92500" lnSpcReduction="20000"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Среднее про-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   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фессиональ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-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b="1" dirty="0">
                <a:latin typeface="Arial" pitchFamily="34" charset="0"/>
                <a:cs typeface="Arial" pitchFamily="34" charset="0"/>
              </a:rPr>
              <a:t>    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ное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2483768" y="3501008"/>
            <a:ext cx="1943769" cy="5909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2) Высшее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b="1" dirty="0">
                <a:latin typeface="Arial" pitchFamily="34" charset="0"/>
                <a:cs typeface="Arial" pitchFamily="34" charset="0"/>
              </a:rPr>
              <a:t>   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бакалавриат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2483768" y="4293096"/>
            <a:ext cx="1944579" cy="7848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3) Высшее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специалитет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  магистратура)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2483768" y="5229200"/>
            <a:ext cx="2016587" cy="10064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4) Высшее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(подготовка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кадров высшей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квалификации)</a:t>
            </a:r>
          </a:p>
        </p:txBody>
      </p:sp>
      <p:grpSp>
        <p:nvGrpSpPr>
          <p:cNvPr id="25" name="Группа 10"/>
          <p:cNvGrpSpPr>
            <a:grpSpLocks/>
          </p:cNvGrpSpPr>
          <p:nvPr/>
        </p:nvGrpSpPr>
        <p:grpSpPr bwMode="auto">
          <a:xfrm>
            <a:off x="4644008" y="2636912"/>
            <a:ext cx="2022475" cy="2076450"/>
            <a:chOff x="4716016" y="2924944"/>
            <a:chExt cx="2023567" cy="2076299"/>
          </a:xfrm>
        </p:grpSpPr>
        <p:sp>
          <p:nvSpPr>
            <p:cNvPr id="26" name="TextBox 25"/>
            <p:cNvSpPr txBox="1"/>
            <p:nvPr/>
          </p:nvSpPr>
          <p:spPr>
            <a:xfrm>
              <a:off x="4716016" y="2924944"/>
              <a:ext cx="2023567" cy="10801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Arial" pitchFamily="34" charset="0"/>
                  <a:cs typeface="Arial" pitchFamily="34" charset="0"/>
                </a:rPr>
                <a:t>Дополнительное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Arial" pitchFamily="34" charset="0"/>
                  <a:cs typeface="Arial" pitchFamily="34" charset="0"/>
                </a:rPr>
                <a:t>образование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Arial" pitchFamily="34" charset="0"/>
                  <a:cs typeface="Arial" pitchFamily="34" charset="0"/>
                </a:rPr>
                <a:t>детей и взрослых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16016" y="4161013"/>
              <a:ext cx="1986698" cy="8402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92500"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Arial" pitchFamily="34" charset="0"/>
                  <a:cs typeface="Arial" pitchFamily="34" charset="0"/>
                </a:rPr>
                <a:t>Дополнительное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err="1">
                  <a:latin typeface="Arial" pitchFamily="34" charset="0"/>
                  <a:cs typeface="Arial" pitchFamily="34" charset="0"/>
                </a:rPr>
                <a:t>профессиональ</a:t>
              </a:r>
              <a:r>
                <a:rPr lang="ru-RU" dirty="0">
                  <a:latin typeface="Arial" pitchFamily="34" charset="0"/>
                  <a:cs typeface="Arial" pitchFamily="34" charset="0"/>
                </a:rPr>
                <a:t>-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err="1">
                  <a:latin typeface="Arial" pitchFamily="34" charset="0"/>
                  <a:cs typeface="Arial" pitchFamily="34" charset="0"/>
                </a:rPr>
                <a:t>ное</a:t>
              </a:r>
              <a:r>
                <a:rPr lang="ru-RU" dirty="0">
                  <a:latin typeface="Arial" pitchFamily="34" charset="0"/>
                  <a:cs typeface="Arial" pitchFamily="34" charset="0"/>
                </a:rPr>
                <a:t> образование</a:t>
              </a:r>
            </a:p>
          </p:txBody>
        </p:sp>
      </p:grpSp>
      <p:cxnSp>
        <p:nvCxnSpPr>
          <p:cNvPr id="31" name="Прямая со стрелкой 30"/>
          <p:cNvCxnSpPr/>
          <p:nvPr/>
        </p:nvCxnSpPr>
        <p:spPr>
          <a:xfrm>
            <a:off x="2051720" y="3140968"/>
            <a:ext cx="0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051720" y="3933056"/>
            <a:ext cx="0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051720" y="4797152"/>
            <a:ext cx="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283968" y="3068960"/>
            <a:ext cx="0" cy="576064"/>
          </a:xfrm>
          <a:prstGeom prst="straightConnector1">
            <a:avLst/>
          </a:prstGeom>
          <a:ln w="28575" cmpd="sng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283968" y="4005064"/>
            <a:ext cx="0" cy="50405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283968" y="4941168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e-06check.info/photo/56b56d9398d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12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9512" y="260648"/>
            <a:ext cx="87129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     Новый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Закон «Об образовании в Российской Федерации» рассматривает воспитание в дошкольной организации как уровень образования. Впервые дошкольное образование стало первой ступенью общего образования, именно поэтому возникла необходимость в СТАНДАРТЕ, обеспечивающем предъявление единых требованиях к системе дошкольного образования и обеспечение преемственности его с начальным общим образованием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     С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01.09.2013 года с учетом вступления в силу нового закона «Об образовании» детский сад становится первой обязательной ступенью образовательного процесса. Государство теперь гарантирует не только доступность, но и качество образования на этой ступени. </a:t>
            </a:r>
          </a:p>
        </p:txBody>
      </p:sp>
      <p:pic>
        <p:nvPicPr>
          <p:cNvPr id="18438" name="Picture 6" descr="http://det-sad-82.ru/assets/images/Zima/Otchet-o-provedenii-dnya-pravovoj-pomoshhi-detyam/3/0036.jpg"/>
          <p:cNvPicPr>
            <a:picLocks noChangeAspect="1" noChangeArrowheads="1"/>
          </p:cNvPicPr>
          <p:nvPr/>
        </p:nvPicPr>
        <p:blipFill>
          <a:blip r:embed="rId3" cstate="print"/>
          <a:srcRect l="1071" t="61429" r="1429" b="1429"/>
          <a:stretch>
            <a:fillRect/>
          </a:stretch>
        </p:blipFill>
        <p:spPr bwMode="auto">
          <a:xfrm>
            <a:off x="2123728" y="3212976"/>
            <a:ext cx="655272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e-06check.info/photo/56b56d9398d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128"/>
            <a:ext cx="9144000" cy="68701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828092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        С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1 января 2014 года введен в действие Федеральный государственный образовательный стандарт дошкольного образования (ФГОС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ДО).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        Что же такое Федеральный государственный образовательный стандарт дошкольного образования?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ФГОС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ДО устанавливается в Российской Федерации в соответствии с пунктом 6 части 1 статьи 6 Федерального закона от 29 декабря 2012 года № 273-ФЗ «Об образовании в Российской Федерации» и представляет собой «совокупность требований, обязательных при реализации основных образовательных программ дошкольного образования образовательными учреждениями, имеющими государственную аккредитацию». </a:t>
            </a:r>
          </a:p>
          <a:p>
            <a:r>
              <a:rPr lang="ru-RU" sz="1400" dirty="0">
                <a:solidFill>
                  <a:srgbClr val="9933FF"/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rgbClr val="9933FF"/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rgbClr val="9933FF"/>
                </a:solidFill>
                <a:latin typeface="Arial Black" pitchFamily="34" charset="0"/>
              </a:rPr>
              <a:t>      Стандарт </a:t>
            </a:r>
            <a:r>
              <a:rPr lang="ru-RU" sz="1400" dirty="0" smtClean="0">
                <a:solidFill>
                  <a:srgbClr val="9933FF"/>
                </a:solidFill>
                <a:latin typeface="Arial Black" pitchFamily="34" charset="0"/>
              </a:rPr>
              <a:t>– общественный договор, учитывающий социальный запрос семьи, общества и государства.</a:t>
            </a:r>
          </a:p>
          <a:p>
            <a:endParaRPr lang="ru-RU" sz="1400" dirty="0">
              <a:solidFill>
                <a:srgbClr val="9933FF"/>
              </a:solidFill>
              <a:latin typeface="Arial Black" pitchFamily="34" charset="0"/>
            </a:endParaRPr>
          </a:p>
          <a:p>
            <a:endParaRPr lang="ru-RU" sz="1400" dirty="0" smtClean="0">
              <a:solidFill>
                <a:srgbClr val="9933FF"/>
              </a:solidFill>
              <a:latin typeface="Arial Black" pitchFamily="34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18436" name="Picture 4" descr="http://s1.maminklub.lv/cache/ff/51/ff510bd7a66b77894aaec50961e60b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789040"/>
            <a:ext cx="1728192" cy="127724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3645024"/>
            <a:ext cx="2448272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200" dirty="0" smtClean="0">
                <a:solidFill>
                  <a:srgbClr val="00B050"/>
                </a:solidFill>
                <a:latin typeface="Arial Black" pitchFamily="34" charset="0"/>
              </a:rPr>
              <a:t>СЕМЬЯ</a:t>
            </a:r>
          </a:p>
          <a:p>
            <a:pPr algn="just"/>
            <a:r>
              <a:rPr lang="ru-RU" sz="1200" dirty="0" smtClean="0">
                <a:latin typeface="Arial Black" pitchFamily="34" charset="0"/>
              </a:rPr>
              <a:t>Личностная успешность</a:t>
            </a:r>
          </a:p>
          <a:p>
            <a:pPr algn="just"/>
            <a:r>
              <a:rPr lang="ru-RU" sz="1200" dirty="0" smtClean="0">
                <a:latin typeface="Arial Black" pitchFamily="34" charset="0"/>
              </a:rPr>
              <a:t>Социальная успешность</a:t>
            </a:r>
          </a:p>
          <a:p>
            <a:pPr algn="just"/>
            <a:r>
              <a:rPr lang="ru-RU" sz="1200" dirty="0" smtClean="0">
                <a:latin typeface="Arial Black" pitchFamily="34" charset="0"/>
              </a:rPr>
              <a:t>Профессиональная успешность</a:t>
            </a:r>
          </a:p>
          <a:p>
            <a:pPr algn="ctr"/>
            <a:endParaRPr lang="ru-RU" sz="1200" dirty="0"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68144" y="3573016"/>
            <a:ext cx="2520280" cy="1368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200" dirty="0" smtClean="0">
                <a:solidFill>
                  <a:srgbClr val="00B0F0"/>
                </a:solidFill>
                <a:latin typeface="Arial Black" pitchFamily="34" charset="0"/>
              </a:rPr>
              <a:t>Государство</a:t>
            </a:r>
          </a:p>
          <a:p>
            <a:pPr algn="ctr"/>
            <a:r>
              <a:rPr lang="ru-RU" sz="1200" dirty="0" smtClean="0">
                <a:latin typeface="Arial Black" pitchFamily="34" charset="0"/>
              </a:rPr>
              <a:t>Национальное единство</a:t>
            </a:r>
          </a:p>
          <a:p>
            <a:pPr algn="ctr"/>
            <a:r>
              <a:rPr lang="ru-RU" sz="1200" dirty="0" smtClean="0">
                <a:latin typeface="Arial Black" pitchFamily="34" charset="0"/>
              </a:rPr>
              <a:t>Безопасность</a:t>
            </a:r>
          </a:p>
          <a:p>
            <a:pPr algn="ctr"/>
            <a:r>
              <a:rPr lang="ru-RU" sz="1200" dirty="0" smtClean="0">
                <a:latin typeface="Arial Black" pitchFamily="34" charset="0"/>
              </a:rPr>
              <a:t>Развитие человеческого потенциала</a:t>
            </a:r>
          </a:p>
          <a:p>
            <a:pPr algn="ctr"/>
            <a:r>
              <a:rPr lang="ru-RU" sz="1200" dirty="0" smtClean="0">
                <a:latin typeface="Arial Black" pitchFamily="34" charset="0"/>
              </a:rPr>
              <a:t>конкурентоспособность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11960" y="5373216"/>
            <a:ext cx="3024336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6600"/>
                </a:solidFill>
                <a:latin typeface="Arial Black" pitchFamily="34" charset="0"/>
              </a:rPr>
              <a:t>Общество</a:t>
            </a:r>
          </a:p>
          <a:p>
            <a:pPr algn="ctr"/>
            <a:r>
              <a:rPr lang="ru-RU" sz="1200" dirty="0" smtClean="0">
                <a:latin typeface="Arial Black" pitchFamily="34" charset="0"/>
              </a:rPr>
              <a:t>Безопасность и здоровье</a:t>
            </a:r>
          </a:p>
          <a:p>
            <a:pPr algn="ctr"/>
            <a:r>
              <a:rPr lang="ru-RU" sz="1200" dirty="0" smtClean="0">
                <a:latin typeface="Arial Black" pitchFamily="34" charset="0"/>
              </a:rPr>
              <a:t>Свобода и ответственность</a:t>
            </a:r>
          </a:p>
          <a:p>
            <a:pPr algn="ctr"/>
            <a:r>
              <a:rPr lang="ru-RU" sz="1200" dirty="0" smtClean="0">
                <a:latin typeface="Arial Black" pitchFamily="34" charset="0"/>
              </a:rPr>
              <a:t>Социальная справедливость</a:t>
            </a:r>
          </a:p>
          <a:p>
            <a:pPr algn="ctr"/>
            <a:r>
              <a:rPr lang="ru-RU" sz="1200" dirty="0" smtClean="0">
                <a:latin typeface="Arial Black" pitchFamily="34" charset="0"/>
              </a:rPr>
              <a:t>Благосостояние</a:t>
            </a:r>
            <a:endParaRPr lang="ru-RU" sz="1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esnat.ru/nuda/byulletene-rajonnogo-mo-uchitelej-nachalenih-klassov/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353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196752"/>
            <a:ext cx="84249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С чем связано введение ФГОС ДО?</a:t>
            </a:r>
            <a:endParaRPr lang="ru-RU" sz="1400" dirty="0">
              <a:solidFill>
                <a:srgbClr val="C00000"/>
              </a:solidFill>
              <a:latin typeface="Arial Black" pitchFamily="34" charset="0"/>
            </a:endParaRPr>
          </a:p>
          <a:p>
            <a:pPr indent="457200" algn="just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Введение ФГОС ДО связано с тем, что настала необходимость стандартизации содержания дошкольного образования, для того, чтобы, обеспечить каждому ребенку равные стартовые возможности для успешного обучения в школе. Однако стандартизация дошкольного образования не предусматривает предъявления жестких требований к детям дошкольного возраста, не рассматривает их в жестких "стандартных" рамках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pPr indent="457200" algn="just"/>
            <a:r>
              <a:rPr lang="ru-RU" sz="1400" dirty="0">
                <a:solidFill>
                  <a:srgbClr val="C00000"/>
                </a:solidFill>
                <a:latin typeface="Arial Black" pitchFamily="34" charset="0"/>
              </a:rPr>
              <a:t>Для кого написан ФГОС ДО, с какой целью?</a:t>
            </a:r>
          </a:p>
          <a:p>
            <a:pPr indent="457200" algn="just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ФГОС ДО написан для всех участников образовательного процесса (педагогов, воспитанников, их родителей (законных представителей, социальных партнеров, общественности) и направлен на достижение следующих целей:</a:t>
            </a:r>
          </a:p>
          <a:p>
            <a:pPr indent="457200" algn="just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повышение социального статуса дошкольного образования;</a:t>
            </a:r>
          </a:p>
          <a:p>
            <a:pPr indent="457200" algn="just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обеспечение государством равенства возможностей для каждого ребенка в получении качественного дошкольного образования;</a:t>
            </a:r>
          </a:p>
          <a:p>
            <a:pPr indent="457200" algn="just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indent="457200" algn="just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сохранение единства образовательного пространства Российской Федерации относительно уровня дошкольного образования.</a:t>
            </a:r>
          </a:p>
          <a:p>
            <a:pPr indent="457200"/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pol4.ru/img/picture/May/26/3c6fb67527714b995b2c07450b05740b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01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Arial Black" pitchFamily="34" charset="0"/>
              </a:rPr>
              <a:t>            Какие </a:t>
            </a:r>
            <a:r>
              <a:rPr lang="ru-RU" sz="1200" dirty="0">
                <a:solidFill>
                  <a:srgbClr val="C00000"/>
                </a:solidFill>
                <a:latin typeface="Arial Black" pitchFamily="34" charset="0"/>
              </a:rPr>
              <a:t>задачи дошкольного образования решает ФГОС ДО?</a:t>
            </a:r>
          </a:p>
          <a:p>
            <a:pPr algn="just"/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• охрана и укрепление физического и психического здоровья детей, в том числе их эмоциональное благополучие.</a:t>
            </a:r>
          </a:p>
          <a:p>
            <a:pPr algn="just"/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• обеспечение равных возможностей для полноценного развития каждого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algn="just"/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• обеспечение преемственности целей, задач и содержания образования, реализуемых в рамках образовательных программ различных уровней;</a:t>
            </a:r>
          </a:p>
          <a:p>
            <a:pPr algn="just"/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• создание благоприятных условий развития детей в соответствии с их возрастными и индивидуальными особенностями и склонностями, развитие способностей и творческого потенциала каждого ребенка как субъекта отношений с самим собой, другими детьми, взрослыми и миром;</a:t>
            </a:r>
          </a:p>
          <a:p>
            <a:pPr algn="just"/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• объединение обучения и воспитания в целостный образовательный процесс на основе духовно-нравственных и </a:t>
            </a:r>
            <a:r>
              <a:rPr lang="ru-RU" sz="1200" dirty="0" err="1">
                <a:solidFill>
                  <a:srgbClr val="002060"/>
                </a:solidFill>
                <a:latin typeface="Arial Black" pitchFamily="34" charset="0"/>
              </a:rPr>
              <a:t>социокультурных</a:t>
            </a: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 ценностей и принятых в обществе правил и норм поведения в интересах человека, семьи, общества;</a:t>
            </a:r>
          </a:p>
          <a:p>
            <a:pPr algn="just"/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• формирование общей культуры личности детей, в том числе ценностей здорового образа жизни, развитие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формирование предпосылок учебной деятельности;</a:t>
            </a:r>
          </a:p>
          <a:p>
            <a:pPr algn="just"/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• обеспечение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учетом образовательных потребностей, способностей и состояния здоровья детей;</a:t>
            </a:r>
          </a:p>
          <a:p>
            <a:pPr algn="just"/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• формирование </a:t>
            </a:r>
            <a:r>
              <a:rPr lang="ru-RU" sz="1200" dirty="0" err="1">
                <a:solidFill>
                  <a:srgbClr val="002060"/>
                </a:solidFill>
                <a:latin typeface="Arial Black" pitchFamily="34" charset="0"/>
              </a:rPr>
              <a:t>социокультурной</a:t>
            </a: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 среды, соответствующей возрастным, индивидуальным, психологическим и физиологическим особенностям детей;</a:t>
            </a:r>
          </a:p>
          <a:p>
            <a:pPr algn="just"/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• 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</a:p>
          <a:p>
            <a:endParaRPr lang="ru-RU" sz="1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e-06check.info/photo/56b56d9398d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128"/>
            <a:ext cx="9144000" cy="68701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1" y="188640"/>
            <a:ext cx="871296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600" b="1" dirty="0">
                <a:solidFill>
                  <a:srgbClr val="C00000"/>
                </a:solidFill>
                <a:latin typeface="Arial Black" pitchFamily="34" charset="0"/>
              </a:rPr>
              <a:t>Что является отличительной особенностью ФГОС ДО?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  <a:p>
            <a:pPr indent="457200" algn="just"/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ФГОС ДО не является основой оценки соответствия установленным требованиям образовательной деятельности и подготовки обучающихся. Освоение образовательных программ дошкольного образования не сопровождается проведением промежуточных аттестаций и итоговой аттестации.</a:t>
            </a:r>
          </a:p>
          <a:p>
            <a:pPr indent="457200" algn="just"/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Стандарт не допускает переноса учебно-дисциплинарной модели образования на жизнь ребенка дошкольного возраста. Новый документ ставит во главу угла индивидуальный подход к ребенку через игру, где происходит сохранение самооценки дошкольного детства и сохраняется сама природа дошкольника. Ведущими видами детской деятельности станут: игровая, коммуникативная, двигательная, познавательно-исследовательская, продуктивная и др. Необходимо отметить, что каждому виду детской деятельности соответствуют определенные формы работы с детьми. Изменяется и способ организации детских видов деятельности: не руководство взрослого, а совместная (партнерская) деятельность взрослого и ребенка.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esnat.ru/nuda/byulletene-rajonnogo-mo-uchitelej-nachalenih-klassov/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353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124744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200" dirty="0">
                <a:solidFill>
                  <a:srgbClr val="C00000"/>
                </a:solidFill>
                <a:latin typeface="Arial Black" pitchFamily="34" charset="0"/>
              </a:rPr>
              <a:t>Какие требования к результатам освоения основной образовательной программы дошкольного образования устанавливает Стандарт?</a:t>
            </a:r>
          </a:p>
          <a:p>
            <a:pPr indent="457200" algn="just"/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Требования Стандарта к результатам освоения Программы представлены в виде целевых ориентиров дошкольного образования,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К целевым ориентирам дошкольного образования относятся следующие социальные и психологические характеристики личности ребенка на этапе завершения ДО:</a:t>
            </a:r>
          </a:p>
          <a:p>
            <a:pPr indent="457200" algn="just"/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1. Инициативность и самостоятельность в разных видах деятельности;</a:t>
            </a:r>
          </a:p>
          <a:p>
            <a:pPr indent="457200" algn="just"/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2. Способность выбирать себе род занятий;</a:t>
            </a:r>
          </a:p>
          <a:p>
            <a:pPr indent="457200" algn="just"/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3. Уверенность в своих силах, открытость внешнему миру, положительно относится к себе и к другим;</a:t>
            </a:r>
          </a:p>
          <a:p>
            <a:pPr indent="457200" algn="just"/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4. Обладание чувством собственного достоинства;</a:t>
            </a:r>
          </a:p>
          <a:p>
            <a:pPr indent="457200" algn="just"/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5. Взаимодействие со сверстниками и взрослыми;</a:t>
            </a:r>
          </a:p>
          <a:p>
            <a:pPr indent="457200" algn="just"/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6. Проявление в различных видах деятельности воображения, фантазии, творчества;</a:t>
            </a:r>
          </a:p>
          <a:p>
            <a:pPr indent="457200" algn="just"/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7. Подчинение разным правилам и социальным нормам;</a:t>
            </a:r>
          </a:p>
          <a:p>
            <a:pPr indent="457200" algn="just"/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8. Проявление творческих способностей;</a:t>
            </a:r>
          </a:p>
          <a:p>
            <a:pPr indent="457200" algn="just"/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9. Способность контролировать свои движения;</a:t>
            </a:r>
          </a:p>
          <a:p>
            <a:pPr indent="457200" algn="just"/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10. Способность к волевым усилиям;</a:t>
            </a:r>
          </a:p>
          <a:p>
            <a:pPr indent="457200" algn="just"/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11. Проявление любознательности;</a:t>
            </a:r>
          </a:p>
          <a:p>
            <a:pPr indent="457200" algn="just"/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12. Склонность к наблюдению, экспериментированию;</a:t>
            </a:r>
          </a:p>
          <a:p>
            <a:pPr indent="457200" algn="just"/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13. Способность к принятию собственных решений.</a:t>
            </a:r>
          </a:p>
          <a:p>
            <a:pPr indent="457200" algn="just"/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Таким образом, целевые ориентиры представляют собой не оценку достижений ребенка в жестких рамках: знания, умения и навыки, а представляют собой социальные и психологические характеристики возможных достижений ребенка.</a:t>
            </a:r>
          </a:p>
          <a:p>
            <a:pPr indent="457200" algn="just"/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Важно, чтобы у ребенка к окончанию подготовительной группы в детском саду были сформированы волевая и мотивационная готовность к школе.</a:t>
            </a:r>
          </a:p>
          <a:p>
            <a:endParaRPr lang="ru-RU" sz="12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pol4.ru/img/picture/May/26/3c6fb67527714b995b2c07450b05740b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01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871296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Как изменятся взаимоотношения с родителями?</a:t>
            </a:r>
            <a:endParaRPr lang="ru-RU" sz="1400" dirty="0">
              <a:solidFill>
                <a:srgbClr val="C00000"/>
              </a:solidFill>
              <a:latin typeface="Arial Black" pitchFamily="34" charset="0"/>
            </a:endParaRPr>
          </a:p>
          <a:p>
            <a:pPr indent="457200" algn="just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Документ ориентирует на взаимодействие с родителями: родители могут принять участие в реализации программы, в создании условий для полноценного и своевременного развития ребенка в дошкольном возрасте, чтобы не упустить важнейший период в развитии его личности.</a:t>
            </a:r>
          </a:p>
          <a:p>
            <a:pPr indent="457200" algn="just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Родители являются активными участниками образовательного процесса, участниками всех проектов, независимо от того, какая деятельность в них доминирует, а не просто сторонними наблюдателями.</a:t>
            </a:r>
          </a:p>
          <a:p>
            <a:pPr indent="457200" algn="just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В соответствии с ФГОС ДО Организация обязана:</a:t>
            </a:r>
          </a:p>
          <a:p>
            <a:pPr indent="457200" algn="just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информировать родителей (законных представителей) и общественность относительно целей дошкольного образования, общих для всего образовательного пространства Российской Федерации, а также о Программе, и не только семье, но и всем заинтересованным лицам, вовлеченным в образовательную деятельность;</a:t>
            </a:r>
          </a:p>
          <a:p>
            <a:pPr indent="457200" algn="just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обеспечить открытость дошкольного образования;</a:t>
            </a:r>
          </a:p>
          <a:p>
            <a:pPr indent="457200" algn="just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создать условия для участия родителей (законных представителей) в воспитании детей, охране и укреплении их здоровья;</a:t>
            </a:r>
          </a:p>
          <a:p>
            <a:pPr indent="457200" algn="just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обеспечить вовлечение семей непосредственно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семьи;</a:t>
            </a:r>
          </a:p>
          <a:p>
            <a:pPr indent="457200" algn="just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создавать условия для взрослых по поиску, использованию материалов, обеспечивающих реализацию Программы, в том числе в информационной среде, а также для обсуждения с родителями (законными представителями) детей вопросов, связанных с реализацией Программы.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1469</Words>
  <Application>Microsoft Office PowerPoint</Application>
  <PresentationFormat>Экран (4:3)</PresentationFormat>
  <Paragraphs>109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ф</cp:lastModifiedBy>
  <cp:revision>11</cp:revision>
  <dcterms:created xsi:type="dcterms:W3CDTF">2016-11-09T10:23:51Z</dcterms:created>
  <dcterms:modified xsi:type="dcterms:W3CDTF">2016-11-10T11:40:09Z</dcterms:modified>
</cp:coreProperties>
</file>